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349" r:id="rId2"/>
    <p:sldId id="356" r:id="rId3"/>
    <p:sldId id="351" r:id="rId4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00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4754" autoAdjust="0"/>
    <p:restoredTop sz="86462" autoAdjust="0"/>
  </p:normalViewPr>
  <p:slideViewPr>
    <p:cSldViewPr>
      <p:cViewPr varScale="1">
        <p:scale>
          <a:sx n="63" d="100"/>
          <a:sy n="63" d="100"/>
        </p:scale>
        <p:origin x="-22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077" cy="4967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010" y="0"/>
            <a:ext cx="2945076" cy="4967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7A12F4-F613-4856-B0A9-F244371704C4}" type="datetimeFigureOut">
              <a:rPr lang="en-US" smtClean="0"/>
              <a:pPr/>
              <a:t>29-Sep-17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245" y="4714955"/>
            <a:ext cx="5437186" cy="44673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323"/>
            <a:ext cx="2945077" cy="4967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010" y="9428323"/>
            <a:ext cx="2945076" cy="4967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2F9AFA-FDBD-4A1A-9AB3-080EDFF215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51237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CF912D9-2917-4FCA-AD01-8CAC964AB37C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2EFCE-C334-4EBE-AD72-FCACCB40E0B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A57D87-8494-4F85-96D2-FAA2D73EFC22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09DF67-97D6-4B46-956E-DB7358CBDBC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BC1D8B-FC97-45B2-A565-82D549D59F8D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C2759E-CD46-4894-86B5-313F5B6ADD3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6CC4AF-F0B7-4A7B-B1C4-17BCDC55F06A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F7AC7-DAD6-4A3B-A62F-7F8419210FA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EFD0E6-6BC8-4F3F-B5BE-ED5CFB37D477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5B4AB-F65E-4D2B-8755-DEF202C0BB7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3BD0CB-155F-4640-8FF3-7443FE234145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12CC1-A45A-4DF6-8642-283BDDF026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654393-DDFE-4684-8B51-6E5009031F39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pic>
        <p:nvPicPr>
          <p:cNvPr id="5" name="Picture 4" descr="Macintosh HD:Users:ucsigroup:Desktop:PNG Logos:Latest-UCSI-Vertical-Logo.png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99613" y="44624"/>
            <a:ext cx="633606" cy="543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3E198E-3926-4DF5-AFA5-AE6E41439B17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850345-4E84-4296-980E-4937D089A3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E2F8B9-C943-48D7-A473-DB0866630EBD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C578CB-63C2-4138-98BD-BCD36637985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9B38DF9-F8E5-4C88-8B3A-048666AF1E8E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DA3AD3-B5CD-4C05-AEE8-CE0D52F41EC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8CDF65B-793C-4537-84AE-934752C5721D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A812D5-EA5D-4075-991F-8118D98A81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F6C7FD48-37C2-463A-8395-8B975CC758A5}" type="datetime1">
              <a:rPr lang="en-US" smtClean="0"/>
              <a:pPr/>
              <a:t>29-Sep-17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11A59E3-C143-4B33-AD26-97EA0AE218E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1464" y="2025065"/>
            <a:ext cx="747672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MY" sz="2800" b="1" dirty="0"/>
          </a:p>
          <a:p>
            <a:pPr algn="ctr"/>
            <a:r>
              <a:rPr lang="en-MY" sz="2800" b="1" dirty="0"/>
              <a:t>Faculty of Business &amp; Information Science</a:t>
            </a:r>
          </a:p>
          <a:p>
            <a:pPr algn="ctr"/>
            <a:endParaRPr lang="en-MY" sz="2800" b="1" dirty="0"/>
          </a:p>
          <a:p>
            <a:pPr algn="ctr"/>
            <a:r>
              <a:rPr lang="en-MY" sz="2800" b="1" dirty="0"/>
              <a:t>UCSI University</a:t>
            </a:r>
          </a:p>
        </p:txBody>
      </p:sp>
    </p:spTree>
    <p:extLst>
      <p:ext uri="{BB962C8B-B14F-4D97-AF65-F5344CB8AC3E}">
        <p14:creationId xmlns:p14="http://schemas.microsoft.com/office/powerpoint/2010/main" xmlns="" val="2491486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xmlns="" id="{EA1AD5F6-D6FA-4918-B201-DB6FD2D89518}"/>
              </a:ext>
            </a:extLst>
          </p:cNvPr>
          <p:cNvSpPr>
            <a:spLocks noChangeArrowheads="1"/>
          </p:cNvSpPr>
          <p:nvPr/>
        </p:nvSpPr>
        <p:spPr bwMode="gray">
          <a:xfrm>
            <a:off x="251521" y="1556792"/>
            <a:ext cx="1800200" cy="927100"/>
          </a:xfrm>
          <a:prstGeom prst="rect">
            <a:avLst/>
          </a:prstGeom>
          <a:solidFill>
            <a:srgbClr val="C7E0F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7160" rIns="45720" anchor="ctr"/>
          <a:lstStyle/>
          <a:p>
            <a:pPr marL="0" marR="0" lvl="0" indent="0" algn="ctr" defTabSz="895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960"/>
              </a:buClr>
              <a:buSzTx/>
              <a:buFontTx/>
              <a:buNone/>
              <a:tabLst/>
              <a:defRPr/>
            </a:pPr>
            <a:r>
              <a:rPr lang="en-US" altLang="ja-JP" sz="1600" b="1" kern="0" dirty="0">
                <a:solidFill>
                  <a:schemeClr val="tx2"/>
                </a:solidFill>
                <a:ea typeface="MS PGothic" pitchFamily="34" charset="-128"/>
              </a:rPr>
              <a:t>Targeted</a:t>
            </a:r>
          </a:p>
          <a:p>
            <a:pPr marL="0" marR="0" lvl="0" indent="0" algn="ctr" defTabSz="895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960"/>
              </a:buClr>
              <a:buSzTx/>
              <a:buFontTx/>
              <a:buNone/>
              <a:tabLst/>
              <a:defRPr/>
            </a:pPr>
            <a:r>
              <a:rPr lang="en-US" altLang="ja-JP" sz="1600" b="1" kern="0" dirty="0">
                <a:solidFill>
                  <a:schemeClr val="tx2"/>
                </a:solidFill>
                <a:ea typeface="MS PGothic" pitchFamily="34" charset="-128"/>
              </a:rPr>
              <a:t>Students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xmlns="" id="{FAA78761-13CB-4420-9639-403D021803AE}"/>
              </a:ext>
            </a:extLst>
          </p:cNvPr>
          <p:cNvSpPr>
            <a:spLocks noChangeArrowheads="1"/>
          </p:cNvSpPr>
          <p:nvPr/>
        </p:nvSpPr>
        <p:spPr bwMode="gray">
          <a:xfrm>
            <a:off x="251520" y="2610892"/>
            <a:ext cx="1800201" cy="927100"/>
          </a:xfrm>
          <a:prstGeom prst="rect">
            <a:avLst/>
          </a:prstGeom>
          <a:solidFill>
            <a:srgbClr val="C7E0F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7160" rIns="45720" anchor="ctr"/>
          <a:lstStyle/>
          <a:p>
            <a:pPr marL="0" marR="0" lvl="0" indent="0" algn="ctr" defTabSz="895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960"/>
              </a:buClr>
              <a:buSzTx/>
              <a:buFontTx/>
              <a:buNone/>
              <a:tabLst/>
              <a:defRPr/>
            </a:pPr>
            <a:r>
              <a:rPr kumimoji="0" lang="en-US" altLang="ja-JP" sz="1600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MS PGothic" pitchFamily="34" charset="-128"/>
              </a:rPr>
              <a:t>Qualification</a:t>
            </a:r>
          </a:p>
          <a:p>
            <a:pPr marL="0" marR="0" lvl="0" indent="0" algn="ctr" defTabSz="895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960"/>
              </a:buClr>
              <a:buSzTx/>
              <a:buFontTx/>
              <a:buNone/>
              <a:tabLst/>
              <a:defRPr/>
            </a:pPr>
            <a:r>
              <a:rPr lang="en-US" altLang="ja-JP" sz="1600" b="1" kern="0" dirty="0">
                <a:solidFill>
                  <a:schemeClr val="tx2"/>
                </a:solidFill>
                <a:ea typeface="MS PGothic" pitchFamily="34" charset="-128"/>
              </a:rPr>
              <a:t>Level</a:t>
            </a:r>
            <a:endParaRPr kumimoji="0" lang="en-US" altLang="ja-JP" sz="16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MS PGothic" pitchFamily="34" charset="-128"/>
            </a:endParaRP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2E22C3BC-C3E1-4A90-8CC2-0069EB787603}"/>
              </a:ext>
            </a:extLst>
          </p:cNvPr>
          <p:cNvSpPr>
            <a:spLocks noChangeArrowheads="1"/>
          </p:cNvSpPr>
          <p:nvPr/>
        </p:nvSpPr>
        <p:spPr bwMode="gray">
          <a:xfrm>
            <a:off x="251520" y="3674517"/>
            <a:ext cx="1800201" cy="927100"/>
          </a:xfrm>
          <a:prstGeom prst="rect">
            <a:avLst/>
          </a:prstGeom>
          <a:solidFill>
            <a:srgbClr val="C7E0F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7160" rIns="45720" anchor="ctr"/>
          <a:lstStyle/>
          <a:p>
            <a:pPr marL="0" marR="0" lvl="0" indent="0" algn="ctr" defTabSz="895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960"/>
              </a:buClr>
              <a:buSzTx/>
              <a:buFontTx/>
              <a:buNone/>
              <a:tabLst/>
              <a:defRPr/>
            </a:pPr>
            <a:r>
              <a:rPr kumimoji="0" lang="en-US" altLang="ja-JP" sz="1600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MS PGothic" pitchFamily="34" charset="-128"/>
              </a:rPr>
              <a:t>Entry</a:t>
            </a:r>
          </a:p>
          <a:p>
            <a:pPr marL="0" marR="0" lvl="0" indent="0" algn="ctr" defTabSz="895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960"/>
              </a:buClr>
              <a:buSzTx/>
              <a:buFontTx/>
              <a:buNone/>
              <a:tabLst/>
              <a:defRPr/>
            </a:pPr>
            <a:r>
              <a:rPr lang="en-US" altLang="ja-JP" sz="1600" b="1" kern="0" dirty="0">
                <a:solidFill>
                  <a:schemeClr val="tx2"/>
                </a:solidFill>
                <a:ea typeface="MS PGothic" pitchFamily="34" charset="-128"/>
              </a:rPr>
              <a:t>Requirements</a:t>
            </a:r>
            <a:endParaRPr kumimoji="0" lang="en-US" altLang="ja-JP" sz="16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MS PGothic" pitchFamily="34" charset="-128"/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5EA15C23-B341-4359-94D0-1FD0EE40EDB2}"/>
              </a:ext>
            </a:extLst>
          </p:cNvPr>
          <p:cNvSpPr>
            <a:spLocks noChangeArrowheads="1"/>
          </p:cNvSpPr>
          <p:nvPr/>
        </p:nvSpPr>
        <p:spPr bwMode="gray">
          <a:xfrm>
            <a:off x="251520" y="4730204"/>
            <a:ext cx="1800201" cy="927100"/>
          </a:xfrm>
          <a:prstGeom prst="rect">
            <a:avLst/>
          </a:prstGeom>
          <a:solidFill>
            <a:srgbClr val="C7E0F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7160" rIns="45720" anchor="ctr"/>
          <a:lstStyle/>
          <a:p>
            <a:pPr marL="0" marR="0" lvl="0" indent="0" algn="ctr" defTabSz="895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960"/>
              </a:buClr>
              <a:buSzTx/>
              <a:buFontTx/>
              <a:buNone/>
              <a:tabLst/>
              <a:defRPr/>
            </a:pPr>
            <a:r>
              <a:rPr kumimoji="0" lang="en-US" altLang="ja-JP" sz="1600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MS PGothic" pitchFamily="34" charset="-128"/>
              </a:rPr>
              <a:t>Assessment</a:t>
            </a:r>
          </a:p>
        </p:txBody>
      </p:sp>
      <p:grpSp>
        <p:nvGrpSpPr>
          <p:cNvPr id="10" name="Group 32">
            <a:extLst>
              <a:ext uri="{FF2B5EF4-FFF2-40B4-BE49-F238E27FC236}">
                <a16:creationId xmlns:a16="http://schemas.microsoft.com/office/drawing/2014/main" xmlns="" id="{E786FE20-CA84-4BD4-8D7D-3AEA51EE539F}"/>
              </a:ext>
            </a:extLst>
          </p:cNvPr>
          <p:cNvGrpSpPr>
            <a:grpSpLocks/>
          </p:cNvGrpSpPr>
          <p:nvPr>
            <p:custDataLst>
              <p:tags r:id="rId1"/>
            </p:custDataLst>
          </p:nvPr>
        </p:nvGrpSpPr>
        <p:grpSpPr bwMode="auto">
          <a:xfrm>
            <a:off x="265581" y="2610892"/>
            <a:ext cx="800100" cy="315912"/>
            <a:chOff x="-457" y="125"/>
            <a:chExt cx="713" cy="282"/>
          </a:xfrm>
        </p:grpSpPr>
        <p:sp>
          <p:nvSpPr>
            <p:cNvPr id="11" name="Oval 33">
              <a:extLst>
                <a:ext uri="{FF2B5EF4-FFF2-40B4-BE49-F238E27FC236}">
                  <a16:creationId xmlns:a16="http://schemas.microsoft.com/office/drawing/2014/main" xmlns="" id="{DF14EBA0-BFAC-4D63-8EFC-9E3AE01024F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-457" y="175"/>
              <a:ext cx="232" cy="232"/>
            </a:xfrm>
            <a:prstGeom prst="ellipse">
              <a:avLst/>
            </a:prstGeom>
            <a:solidFill>
              <a:srgbClr val="0066CC"/>
            </a:solidFill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2</a:t>
              </a:r>
            </a:p>
          </p:txBody>
        </p:sp>
        <p:sp>
          <p:nvSpPr>
            <p:cNvPr id="12" name="Oval 34">
              <a:extLst>
                <a:ext uri="{FF2B5EF4-FFF2-40B4-BE49-F238E27FC236}">
                  <a16:creationId xmlns:a16="http://schemas.microsoft.com/office/drawing/2014/main" xmlns="" id="{57C0C161-7248-4602-BCF7-FCABA07DD9DA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6498871">
              <a:off x="196" y="102"/>
              <a:ext cx="38" cy="8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0066CC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3" name="Group 32">
            <a:extLst>
              <a:ext uri="{FF2B5EF4-FFF2-40B4-BE49-F238E27FC236}">
                <a16:creationId xmlns:a16="http://schemas.microsoft.com/office/drawing/2014/main" xmlns="" id="{08F49033-593C-428B-A828-20E92056E869}"/>
              </a:ext>
            </a:extLst>
          </p:cNvPr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265581" y="3644642"/>
            <a:ext cx="800100" cy="315912"/>
            <a:chOff x="-457" y="125"/>
            <a:chExt cx="713" cy="282"/>
          </a:xfrm>
        </p:grpSpPr>
        <p:sp>
          <p:nvSpPr>
            <p:cNvPr id="14" name="Oval 33">
              <a:extLst>
                <a:ext uri="{FF2B5EF4-FFF2-40B4-BE49-F238E27FC236}">
                  <a16:creationId xmlns:a16="http://schemas.microsoft.com/office/drawing/2014/main" xmlns="" id="{4544B343-1451-4B16-9EC8-1F679C260A8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-457" y="175"/>
              <a:ext cx="232" cy="232"/>
            </a:xfrm>
            <a:prstGeom prst="ellipse">
              <a:avLst/>
            </a:prstGeom>
            <a:solidFill>
              <a:srgbClr val="0066CC"/>
            </a:solidFill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kern="0" dirty="0">
                  <a:solidFill>
                    <a:srgbClr val="FFFFFF"/>
                  </a:solidFill>
                </a:rPr>
                <a:t>3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Oval 34">
              <a:extLst>
                <a:ext uri="{FF2B5EF4-FFF2-40B4-BE49-F238E27FC236}">
                  <a16:creationId xmlns:a16="http://schemas.microsoft.com/office/drawing/2014/main" xmlns="" id="{FDE346CF-4466-49E2-AB6E-C61B47CBB961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6498871">
              <a:off x="196" y="102"/>
              <a:ext cx="38" cy="8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0066CC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" name="Group 32">
            <a:extLst>
              <a:ext uri="{FF2B5EF4-FFF2-40B4-BE49-F238E27FC236}">
                <a16:creationId xmlns:a16="http://schemas.microsoft.com/office/drawing/2014/main" xmlns="" id="{72A96194-2F9C-4CC4-B348-EC4AA641BE32}"/>
              </a:ext>
            </a:extLst>
          </p:cNvPr>
          <p:cNvGrpSpPr>
            <a:grpSpLocks/>
          </p:cNvGrpSpPr>
          <p:nvPr>
            <p:custDataLst>
              <p:tags r:id="rId3"/>
            </p:custDataLst>
          </p:nvPr>
        </p:nvGrpSpPr>
        <p:grpSpPr bwMode="auto">
          <a:xfrm>
            <a:off x="270473" y="4730204"/>
            <a:ext cx="800100" cy="315912"/>
            <a:chOff x="-457" y="125"/>
            <a:chExt cx="713" cy="282"/>
          </a:xfrm>
        </p:grpSpPr>
        <p:sp>
          <p:nvSpPr>
            <p:cNvPr id="17" name="Oval 33">
              <a:extLst>
                <a:ext uri="{FF2B5EF4-FFF2-40B4-BE49-F238E27FC236}">
                  <a16:creationId xmlns:a16="http://schemas.microsoft.com/office/drawing/2014/main" xmlns="" id="{CACCE0E5-2AA3-4C25-9FD7-D639A91EE16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-457" y="175"/>
              <a:ext cx="232" cy="232"/>
            </a:xfrm>
            <a:prstGeom prst="ellipse">
              <a:avLst/>
            </a:prstGeom>
            <a:solidFill>
              <a:srgbClr val="0066CC"/>
            </a:solidFill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4</a:t>
              </a:r>
            </a:p>
          </p:txBody>
        </p:sp>
        <p:sp>
          <p:nvSpPr>
            <p:cNvPr id="18" name="Oval 34">
              <a:extLst>
                <a:ext uri="{FF2B5EF4-FFF2-40B4-BE49-F238E27FC236}">
                  <a16:creationId xmlns:a16="http://schemas.microsoft.com/office/drawing/2014/main" xmlns="" id="{AD8756B7-CD90-4A11-BE49-C3D0AC9FC9D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6498871">
              <a:off x="196" y="102"/>
              <a:ext cx="38" cy="8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0066CC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2" name="Rectangle 9">
            <a:extLst>
              <a:ext uri="{FF2B5EF4-FFF2-40B4-BE49-F238E27FC236}">
                <a16:creationId xmlns:a16="http://schemas.microsoft.com/office/drawing/2014/main" xmlns="" id="{7205EF89-69CD-4DA6-9AD0-0CD34F17F727}"/>
              </a:ext>
            </a:extLst>
          </p:cNvPr>
          <p:cNvSpPr>
            <a:spLocks noChangeArrowheads="1"/>
          </p:cNvSpPr>
          <p:nvPr/>
        </p:nvSpPr>
        <p:spPr bwMode="gray">
          <a:xfrm>
            <a:off x="265582" y="5785891"/>
            <a:ext cx="1786140" cy="927100"/>
          </a:xfrm>
          <a:prstGeom prst="rect">
            <a:avLst/>
          </a:prstGeom>
          <a:solidFill>
            <a:srgbClr val="C7E0F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7160" rIns="45720" anchor="ctr"/>
          <a:lstStyle/>
          <a:p>
            <a:pPr marL="0" marR="0" lvl="0" indent="0" algn="ctr" defTabSz="895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960"/>
              </a:buClr>
              <a:buSzTx/>
              <a:buFontTx/>
              <a:buNone/>
              <a:tabLst/>
              <a:defRPr/>
            </a:pPr>
            <a:r>
              <a:rPr lang="en-US" altLang="ja-JP" sz="1600" b="1" kern="0" dirty="0">
                <a:solidFill>
                  <a:schemeClr val="tx2"/>
                </a:solidFill>
                <a:ea typeface="MS PGothic" pitchFamily="34" charset="-128"/>
              </a:rPr>
              <a:t>Duration</a:t>
            </a:r>
            <a:endParaRPr kumimoji="0" lang="en-US" altLang="ja-JP" sz="16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MS PGothic" pitchFamily="34" charset="-128"/>
            </a:endParaRPr>
          </a:p>
        </p:txBody>
      </p:sp>
      <p:grpSp>
        <p:nvGrpSpPr>
          <p:cNvPr id="23" name="Group 32">
            <a:extLst>
              <a:ext uri="{FF2B5EF4-FFF2-40B4-BE49-F238E27FC236}">
                <a16:creationId xmlns:a16="http://schemas.microsoft.com/office/drawing/2014/main" xmlns="" id="{2A821F78-EDD4-42B9-96BA-C84147051DB8}"/>
              </a:ext>
            </a:extLst>
          </p:cNvPr>
          <p:cNvGrpSpPr>
            <a:grpSpLocks/>
          </p:cNvGrpSpPr>
          <p:nvPr>
            <p:custDataLst>
              <p:tags r:id="rId4"/>
            </p:custDataLst>
          </p:nvPr>
        </p:nvGrpSpPr>
        <p:grpSpPr bwMode="auto">
          <a:xfrm>
            <a:off x="284534" y="5785891"/>
            <a:ext cx="800100" cy="315912"/>
            <a:chOff x="-457" y="125"/>
            <a:chExt cx="713" cy="282"/>
          </a:xfrm>
        </p:grpSpPr>
        <p:sp>
          <p:nvSpPr>
            <p:cNvPr id="24" name="Oval 33">
              <a:extLst>
                <a:ext uri="{FF2B5EF4-FFF2-40B4-BE49-F238E27FC236}">
                  <a16:creationId xmlns:a16="http://schemas.microsoft.com/office/drawing/2014/main" xmlns="" id="{A840DC18-C7C6-4D91-B5D1-B5F264D3EC3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-457" y="175"/>
              <a:ext cx="232" cy="232"/>
            </a:xfrm>
            <a:prstGeom prst="ellipse">
              <a:avLst/>
            </a:prstGeom>
            <a:solidFill>
              <a:srgbClr val="0066CC"/>
            </a:solidFill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kern="0" dirty="0">
                  <a:solidFill>
                    <a:srgbClr val="FFFFFF"/>
                  </a:solidFill>
                </a:rPr>
                <a:t>5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Oval 34">
              <a:extLst>
                <a:ext uri="{FF2B5EF4-FFF2-40B4-BE49-F238E27FC236}">
                  <a16:creationId xmlns:a16="http://schemas.microsoft.com/office/drawing/2014/main" xmlns="" id="{553EAB14-C527-430F-83A0-C31015B698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6498871">
              <a:off x="196" y="102"/>
              <a:ext cx="38" cy="8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0066CC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xmlns="" id="{D2AC76A4-D66A-46E5-9873-AA8F90F7F0EF}"/>
              </a:ext>
            </a:extLst>
          </p:cNvPr>
          <p:cNvGrpSpPr/>
          <p:nvPr/>
        </p:nvGrpSpPr>
        <p:grpSpPr>
          <a:xfrm>
            <a:off x="3377858" y="915484"/>
            <a:ext cx="915592" cy="617496"/>
            <a:chOff x="3246529" y="607636"/>
            <a:chExt cx="915592" cy="617496"/>
          </a:xfrm>
        </p:grpSpPr>
        <p:grpSp>
          <p:nvGrpSpPr>
            <p:cNvPr id="7" name="Group 32">
              <a:extLst>
                <a:ext uri="{FF2B5EF4-FFF2-40B4-BE49-F238E27FC236}">
                  <a16:creationId xmlns:a16="http://schemas.microsoft.com/office/drawing/2014/main" xmlns="" id="{BFF159A2-FD4D-4F3C-AFC4-638971277AAC}"/>
                </a:ext>
              </a:extLst>
            </p:cNvPr>
            <p:cNvGrpSpPr>
              <a:grpSpLocks/>
            </p:cNvGrpSpPr>
            <p:nvPr>
              <p:custDataLst>
                <p:tags r:id="rId8"/>
              </p:custDataLst>
            </p:nvPr>
          </p:nvGrpSpPr>
          <p:grpSpPr bwMode="auto">
            <a:xfrm>
              <a:off x="3362021" y="636845"/>
              <a:ext cx="800100" cy="227872"/>
              <a:chOff x="-457" y="125"/>
              <a:chExt cx="713" cy="282"/>
            </a:xfrm>
          </p:grpSpPr>
          <p:sp>
            <p:nvSpPr>
              <p:cNvPr id="8" name="Oval 33">
                <a:extLst>
                  <a:ext uri="{FF2B5EF4-FFF2-40B4-BE49-F238E27FC236}">
                    <a16:creationId xmlns:a16="http://schemas.microsoft.com/office/drawing/2014/main" xmlns="" id="{050037AE-4716-46AF-8E7B-A3D6E80A76F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-457" y="175"/>
                <a:ext cx="232" cy="232"/>
              </a:xfrm>
              <a:prstGeom prst="ellipse">
                <a:avLst/>
              </a:prstGeom>
              <a:solidFill>
                <a:srgbClr val="0066CC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400" b="1" kern="0" dirty="0">
                    <a:solidFill>
                      <a:srgbClr val="FFFFFF"/>
                    </a:solidFill>
                  </a:rPr>
                  <a:t>1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Oval 34">
                <a:extLst>
                  <a:ext uri="{FF2B5EF4-FFF2-40B4-BE49-F238E27FC236}">
                    <a16:creationId xmlns:a16="http://schemas.microsoft.com/office/drawing/2014/main" xmlns="" id="{0E82075A-7EAA-4CC0-AF8F-71A19B1377D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 rot="6498871">
                <a:off x="196" y="102"/>
                <a:ext cx="38" cy="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0066CC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10800000"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MY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7" name="AutoShape 22">
              <a:extLst>
                <a:ext uri="{FF2B5EF4-FFF2-40B4-BE49-F238E27FC236}">
                  <a16:creationId xmlns:a16="http://schemas.microsoft.com/office/drawing/2014/main" xmlns="" id="{4B86A019-1436-4C78-B1CB-263338C14BE5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5400000">
              <a:off x="3325131" y="529034"/>
              <a:ext cx="617496" cy="774700"/>
            </a:xfrm>
            <a:prstGeom prst="homePlate">
              <a:avLst>
                <a:gd name="adj" fmla="val 18201"/>
              </a:avLst>
            </a:prstGeom>
            <a:solidFill>
              <a:srgbClr val="0066CC"/>
            </a:solidFill>
            <a:ln w="19050" algn="ctr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28" name="Group 32">
              <a:extLst>
                <a:ext uri="{FF2B5EF4-FFF2-40B4-BE49-F238E27FC236}">
                  <a16:creationId xmlns:a16="http://schemas.microsoft.com/office/drawing/2014/main" xmlns="" id="{D3823145-B89C-4680-B4E4-583593F58B43}"/>
                </a:ext>
              </a:extLst>
            </p:cNvPr>
            <p:cNvGrpSpPr>
              <a:grpSpLocks/>
            </p:cNvGrpSpPr>
            <p:nvPr>
              <p:custDataLst>
                <p:tags r:id="rId9"/>
              </p:custDataLst>
            </p:nvPr>
          </p:nvGrpSpPr>
          <p:grpSpPr bwMode="auto">
            <a:xfrm>
              <a:off x="3319474" y="621897"/>
              <a:ext cx="834887" cy="475945"/>
              <a:chOff x="-488" y="125"/>
              <a:chExt cx="744" cy="589"/>
            </a:xfrm>
          </p:grpSpPr>
          <p:sp>
            <p:nvSpPr>
              <p:cNvPr id="29" name="Oval 33">
                <a:extLst>
                  <a:ext uri="{FF2B5EF4-FFF2-40B4-BE49-F238E27FC236}">
                    <a16:creationId xmlns:a16="http://schemas.microsoft.com/office/drawing/2014/main" xmlns="" id="{B182FA86-D6F2-411C-8C9B-840CE4C6BCD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-488" y="265"/>
                <a:ext cx="560" cy="449"/>
              </a:xfrm>
              <a:prstGeom prst="ellipse">
                <a:avLst/>
              </a:prstGeom>
              <a:solidFill>
                <a:srgbClr val="0066CC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DBA</a:t>
                </a:r>
              </a:p>
            </p:txBody>
          </p:sp>
          <p:sp>
            <p:nvSpPr>
              <p:cNvPr id="30" name="Oval 34">
                <a:extLst>
                  <a:ext uri="{FF2B5EF4-FFF2-40B4-BE49-F238E27FC236}">
                    <a16:creationId xmlns:a16="http://schemas.microsoft.com/office/drawing/2014/main" xmlns="" id="{3C01C27F-B288-4E7D-AEE9-22687D2C3D7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 rot="6498871">
                <a:off x="196" y="102"/>
                <a:ext cx="38" cy="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0066CC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10800000"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MY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31" name="Group 32">
            <a:extLst>
              <a:ext uri="{FF2B5EF4-FFF2-40B4-BE49-F238E27FC236}">
                <a16:creationId xmlns:a16="http://schemas.microsoft.com/office/drawing/2014/main" xmlns="" id="{B0D8E3A7-8B02-46A0-A2E2-4350F8CE23AC}"/>
              </a:ext>
            </a:extLst>
          </p:cNvPr>
          <p:cNvGrpSpPr>
            <a:grpSpLocks/>
          </p:cNvGrpSpPr>
          <p:nvPr>
            <p:custDataLst>
              <p:tags r:id="rId5"/>
            </p:custDataLst>
          </p:nvPr>
        </p:nvGrpSpPr>
        <p:grpSpPr bwMode="auto">
          <a:xfrm>
            <a:off x="289426" y="1556792"/>
            <a:ext cx="800100" cy="315912"/>
            <a:chOff x="-457" y="125"/>
            <a:chExt cx="713" cy="282"/>
          </a:xfrm>
        </p:grpSpPr>
        <p:sp>
          <p:nvSpPr>
            <p:cNvPr id="32" name="Oval 33">
              <a:extLst>
                <a:ext uri="{FF2B5EF4-FFF2-40B4-BE49-F238E27FC236}">
                  <a16:creationId xmlns:a16="http://schemas.microsoft.com/office/drawing/2014/main" xmlns="" id="{7A041CA7-A6E7-4398-852D-A5A4EEF112C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-457" y="175"/>
              <a:ext cx="232" cy="232"/>
            </a:xfrm>
            <a:prstGeom prst="ellipse">
              <a:avLst/>
            </a:prstGeom>
            <a:solidFill>
              <a:srgbClr val="0066CC"/>
            </a:solidFill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kern="0" dirty="0">
                  <a:solidFill>
                    <a:srgbClr val="FFFFFF"/>
                  </a:solidFill>
                </a:rPr>
                <a:t>1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Oval 34">
              <a:extLst>
                <a:ext uri="{FF2B5EF4-FFF2-40B4-BE49-F238E27FC236}">
                  <a16:creationId xmlns:a16="http://schemas.microsoft.com/office/drawing/2014/main" xmlns="" id="{0E1457F4-EAEA-4D81-9D3F-174ED869BFB4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6498871">
              <a:off x="196" y="102"/>
              <a:ext cx="38" cy="8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0066CC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37D3AA22-7861-435E-8BF3-C19E6B202568}"/>
              </a:ext>
            </a:extLst>
          </p:cNvPr>
          <p:cNvGrpSpPr/>
          <p:nvPr/>
        </p:nvGrpSpPr>
        <p:grpSpPr>
          <a:xfrm>
            <a:off x="6978258" y="930494"/>
            <a:ext cx="915592" cy="617496"/>
            <a:chOff x="6299255" y="647048"/>
            <a:chExt cx="915592" cy="617496"/>
          </a:xfrm>
        </p:grpSpPr>
        <p:grpSp>
          <p:nvGrpSpPr>
            <p:cNvPr id="34" name="Group 32">
              <a:extLst>
                <a:ext uri="{FF2B5EF4-FFF2-40B4-BE49-F238E27FC236}">
                  <a16:creationId xmlns:a16="http://schemas.microsoft.com/office/drawing/2014/main" xmlns="" id="{B14E913D-5782-4D3B-BE03-8D932C35C7E6}"/>
                </a:ext>
              </a:extLst>
            </p:cNvPr>
            <p:cNvGrpSpPr>
              <a:grpSpLocks/>
            </p:cNvGrpSpPr>
            <p:nvPr>
              <p:custDataLst>
                <p:tags r:id="rId6"/>
              </p:custDataLst>
            </p:nvPr>
          </p:nvGrpSpPr>
          <p:grpSpPr bwMode="auto">
            <a:xfrm>
              <a:off x="6414747" y="676257"/>
              <a:ext cx="800100" cy="227872"/>
              <a:chOff x="-457" y="125"/>
              <a:chExt cx="713" cy="282"/>
            </a:xfrm>
          </p:grpSpPr>
          <p:sp>
            <p:nvSpPr>
              <p:cNvPr id="35" name="Oval 33">
                <a:extLst>
                  <a:ext uri="{FF2B5EF4-FFF2-40B4-BE49-F238E27FC236}">
                    <a16:creationId xmlns:a16="http://schemas.microsoft.com/office/drawing/2014/main" xmlns="" id="{DA89DCB7-1145-4368-A84F-E71A28E6F4B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-457" y="175"/>
                <a:ext cx="232" cy="232"/>
              </a:xfrm>
              <a:prstGeom prst="ellipse">
                <a:avLst/>
              </a:prstGeom>
              <a:solidFill>
                <a:srgbClr val="0066CC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400" b="1" kern="0" dirty="0">
                    <a:solidFill>
                      <a:srgbClr val="FFFFFF"/>
                    </a:solidFill>
                  </a:rPr>
                  <a:t>1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Oval 34">
                <a:extLst>
                  <a:ext uri="{FF2B5EF4-FFF2-40B4-BE49-F238E27FC236}">
                    <a16:creationId xmlns:a16="http://schemas.microsoft.com/office/drawing/2014/main" xmlns="" id="{1807A537-88B9-4480-9275-5B8B85B9F0B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 rot="6498871">
                <a:off x="196" y="102"/>
                <a:ext cx="38" cy="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0066CC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10800000"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MY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7" name="AutoShape 22">
              <a:extLst>
                <a:ext uri="{FF2B5EF4-FFF2-40B4-BE49-F238E27FC236}">
                  <a16:creationId xmlns:a16="http://schemas.microsoft.com/office/drawing/2014/main" xmlns="" id="{8BC18890-E0A9-4095-9531-7B3FD72A0CC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5400000">
              <a:off x="6377857" y="568446"/>
              <a:ext cx="617496" cy="774700"/>
            </a:xfrm>
            <a:prstGeom prst="homePlate">
              <a:avLst>
                <a:gd name="adj" fmla="val 18201"/>
              </a:avLst>
            </a:prstGeom>
            <a:solidFill>
              <a:srgbClr val="0066CC"/>
            </a:solidFill>
            <a:ln w="19050" algn="ctr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38" name="Group 32">
              <a:extLst>
                <a:ext uri="{FF2B5EF4-FFF2-40B4-BE49-F238E27FC236}">
                  <a16:creationId xmlns:a16="http://schemas.microsoft.com/office/drawing/2014/main" xmlns="" id="{4CD421DC-67B8-480F-A01C-377552225ACA}"/>
                </a:ext>
              </a:extLst>
            </p:cNvPr>
            <p:cNvGrpSpPr>
              <a:grpSpLocks/>
            </p:cNvGrpSpPr>
            <p:nvPr>
              <p:custDataLst>
                <p:tags r:id="rId7"/>
              </p:custDataLst>
            </p:nvPr>
          </p:nvGrpSpPr>
          <p:grpSpPr bwMode="auto">
            <a:xfrm>
              <a:off x="6372200" y="661309"/>
              <a:ext cx="834887" cy="475945"/>
              <a:chOff x="-488" y="125"/>
              <a:chExt cx="744" cy="589"/>
            </a:xfrm>
          </p:grpSpPr>
          <p:sp>
            <p:nvSpPr>
              <p:cNvPr id="39" name="Oval 33">
                <a:extLst>
                  <a:ext uri="{FF2B5EF4-FFF2-40B4-BE49-F238E27FC236}">
                    <a16:creationId xmlns:a16="http://schemas.microsoft.com/office/drawing/2014/main" xmlns="" id="{FF5102A4-C403-4DC2-A440-74554A01298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-488" y="265"/>
                <a:ext cx="560" cy="449"/>
              </a:xfrm>
              <a:prstGeom prst="ellipse">
                <a:avLst/>
              </a:prstGeom>
              <a:solidFill>
                <a:srgbClr val="0066CC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400" b="1" kern="0" dirty="0">
                    <a:solidFill>
                      <a:srgbClr val="FFFFFF"/>
                    </a:solidFill>
                  </a:rPr>
                  <a:t>PhD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Oval 34">
                <a:extLst>
                  <a:ext uri="{FF2B5EF4-FFF2-40B4-BE49-F238E27FC236}">
                    <a16:creationId xmlns:a16="http://schemas.microsoft.com/office/drawing/2014/main" xmlns="" id="{3C05DC74-D159-44CB-AB5D-C4EDFE64002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 rot="6498871">
                <a:off x="196" y="102"/>
                <a:ext cx="38" cy="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0066CC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10800000"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MY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45" name="Group 11">
            <a:extLst>
              <a:ext uri="{FF2B5EF4-FFF2-40B4-BE49-F238E27FC236}">
                <a16:creationId xmlns:a16="http://schemas.microsoft.com/office/drawing/2014/main" xmlns="" id="{3A4587A6-38C6-4A38-A6A2-2FDD5C5F736C}"/>
              </a:ext>
            </a:extLst>
          </p:cNvPr>
          <p:cNvGrpSpPr>
            <a:grpSpLocks/>
          </p:cNvGrpSpPr>
          <p:nvPr/>
        </p:nvGrpSpPr>
        <p:grpSpPr bwMode="auto">
          <a:xfrm>
            <a:off x="2195736" y="1783804"/>
            <a:ext cx="3283693" cy="4468813"/>
            <a:chOff x="2099" y="795"/>
            <a:chExt cx="3406" cy="2815"/>
          </a:xfrm>
        </p:grpSpPr>
        <p:sp>
          <p:nvSpPr>
            <p:cNvPr id="46" name="Rectangle 12">
              <a:extLst>
                <a:ext uri="{FF2B5EF4-FFF2-40B4-BE49-F238E27FC236}">
                  <a16:creationId xmlns:a16="http://schemas.microsoft.com/office/drawing/2014/main" xmlns="" id="{A65C7A78-76CA-4E82-872D-8E0E2FFA3D6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99" y="795"/>
              <a:ext cx="3402" cy="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marL="1587" lvl="1" algn="ctr" defTabSz="895350" fontAlgn="auto">
                <a:spcBef>
                  <a:spcPct val="20000"/>
                </a:spcBef>
                <a:spcAft>
                  <a:spcPts val="0"/>
                </a:spcAft>
                <a:buClr>
                  <a:srgbClr val="002960"/>
                </a:buClr>
                <a:buSzPct val="125000"/>
                <a:defRPr/>
              </a:pPr>
              <a:r>
                <a:rPr lang="en-US" altLang="ja-JP" sz="1200" b="1" kern="0" dirty="0">
                  <a:solidFill>
                    <a:sysClr val="windowText" lastClr="000000"/>
                  </a:solidFill>
                  <a:ea typeface="MS PGothic" pitchFamily="34" charset="-128"/>
                </a:rPr>
                <a:t>Students whose bachelor degree might not be related to business and/or management areas, but have master degree related to the areas</a:t>
              </a:r>
            </a:p>
          </p:txBody>
        </p:sp>
        <p:sp>
          <p:nvSpPr>
            <p:cNvPr id="47" name="Rectangle 13">
              <a:extLst>
                <a:ext uri="{FF2B5EF4-FFF2-40B4-BE49-F238E27FC236}">
                  <a16:creationId xmlns:a16="http://schemas.microsoft.com/office/drawing/2014/main" xmlns="" id="{12D9356B-A933-490E-AE96-FF32A95403F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99" y="1470"/>
              <a:ext cx="3402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marL="1587" marR="0" lvl="1" algn="ctr" defTabSz="89535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>
                  <a:srgbClr val="002960"/>
                </a:buClr>
                <a:buSzPct val="125000"/>
                <a:tabLst/>
                <a:defRPr/>
              </a:pPr>
              <a:r>
                <a:rPr lang="en-US" altLang="ja-JP" sz="1200" b="1" kern="0" noProof="0" dirty="0">
                  <a:solidFill>
                    <a:sysClr val="windowText" lastClr="000000"/>
                  </a:solidFill>
                  <a:ea typeface="MS PGothic" pitchFamily="34" charset="-128"/>
                </a:rPr>
                <a:t>Doctoral (level 8)</a:t>
              </a:r>
              <a:endParaRPr kumimoji="0" lang="en-US" altLang="ja-JP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MS PGothic" pitchFamily="34" charset="-128"/>
              </a:endParaRPr>
            </a:p>
          </p:txBody>
        </p:sp>
        <p:sp>
          <p:nvSpPr>
            <p:cNvPr id="48" name="Rectangle 14">
              <a:extLst>
                <a:ext uri="{FF2B5EF4-FFF2-40B4-BE49-F238E27FC236}">
                  <a16:creationId xmlns:a16="http://schemas.microsoft.com/office/drawing/2014/main" xmlns="" id="{A9C2A7BB-3E26-4E5D-86D3-C502D8404DE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102" y="2091"/>
              <a:ext cx="3402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marL="1587" marR="0" lvl="1" algn="ctr" defTabSz="89535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>
                  <a:srgbClr val="002960"/>
                </a:buClr>
                <a:buSzPct val="125000"/>
                <a:tabLst/>
                <a:defRPr/>
              </a:pPr>
              <a:r>
                <a:rPr lang="en-MY" altLang="ja-JP" sz="1200" b="1" kern="0" dirty="0">
                  <a:solidFill>
                    <a:sysClr val="windowText" lastClr="000000"/>
                  </a:solidFill>
                  <a:ea typeface="MS PGothic" pitchFamily="34" charset="-128"/>
                </a:rPr>
                <a:t>A recognized Master degree or equivalent</a:t>
              </a:r>
              <a:endParaRPr kumimoji="0" lang="en-US" altLang="ja-JP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MS PGothic" pitchFamily="34" charset="-128"/>
              </a:endParaRPr>
            </a:p>
          </p:txBody>
        </p:sp>
        <p:sp>
          <p:nvSpPr>
            <p:cNvPr id="49" name="Rectangle 15">
              <a:extLst>
                <a:ext uri="{FF2B5EF4-FFF2-40B4-BE49-F238E27FC236}">
                  <a16:creationId xmlns:a16="http://schemas.microsoft.com/office/drawing/2014/main" xmlns="" id="{D7E8EF28-8008-4103-9426-BC55F2114B1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99" y="2724"/>
              <a:ext cx="3402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marL="1587" marR="0" lvl="1" algn="ctr" defTabSz="89535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>
                  <a:srgbClr val="002960"/>
                </a:buClr>
                <a:buSzPct val="125000"/>
                <a:tabLst/>
                <a:defRPr/>
              </a:pPr>
              <a:r>
                <a:rPr kumimoji="0" lang="en-US" altLang="ja-JP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MS PGothic" pitchFamily="34" charset="-128"/>
                </a:rPr>
                <a:t>8 Courses and thesis viva</a:t>
              </a:r>
            </a:p>
          </p:txBody>
        </p:sp>
        <p:sp>
          <p:nvSpPr>
            <p:cNvPr id="50" name="Rectangle 16">
              <a:extLst>
                <a:ext uri="{FF2B5EF4-FFF2-40B4-BE49-F238E27FC236}">
                  <a16:creationId xmlns:a16="http://schemas.microsoft.com/office/drawing/2014/main" xmlns="" id="{1979E56D-3A2F-4C82-9937-0CACBFC86A6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103" y="3377"/>
              <a:ext cx="3402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marL="1587" marR="0" lvl="1" algn="ctr" defTabSz="89535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>
                  <a:srgbClr val="002960"/>
                </a:buClr>
                <a:buSzPct val="125000"/>
                <a:tabLst/>
                <a:defRPr/>
              </a:pPr>
              <a:r>
                <a:rPr lang="en-MY" altLang="ja-JP" sz="1200" b="1" kern="0" dirty="0">
                  <a:solidFill>
                    <a:sysClr val="windowText" lastClr="000000"/>
                  </a:solidFill>
                  <a:ea typeface="MS PGothic" pitchFamily="34" charset="-128"/>
                </a:rPr>
                <a:t>Minimum 3 Years (Full time mode) or 4 Years (Part time mode)</a:t>
              </a:r>
              <a:endParaRPr kumimoji="0" lang="en-US" altLang="ja-JP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MS PGothic" pitchFamily="34" charset="-128"/>
              </a:endParaRPr>
            </a:p>
          </p:txBody>
        </p:sp>
        <p:sp>
          <p:nvSpPr>
            <p:cNvPr id="51" name="Line 17">
              <a:extLst>
                <a:ext uri="{FF2B5EF4-FFF2-40B4-BE49-F238E27FC236}">
                  <a16:creationId xmlns:a16="http://schemas.microsoft.com/office/drawing/2014/main" xmlns="" id="{D8BD1715-F45C-423A-8DB6-7E77BFC36CDA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2102" y="1263"/>
              <a:ext cx="3402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Line 18">
              <a:extLst>
                <a:ext uri="{FF2B5EF4-FFF2-40B4-BE49-F238E27FC236}">
                  <a16:creationId xmlns:a16="http://schemas.microsoft.com/office/drawing/2014/main" xmlns="" id="{10AD6DFB-4041-4140-AF26-8EEC803CFF67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2102" y="1933"/>
              <a:ext cx="3402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Line 19">
              <a:extLst>
                <a:ext uri="{FF2B5EF4-FFF2-40B4-BE49-F238E27FC236}">
                  <a16:creationId xmlns:a16="http://schemas.microsoft.com/office/drawing/2014/main" xmlns="" id="{38DF4ABC-F4C7-41C0-A7D3-FDD1F74882E2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2102" y="2597"/>
              <a:ext cx="3402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Line 20">
              <a:extLst>
                <a:ext uri="{FF2B5EF4-FFF2-40B4-BE49-F238E27FC236}">
                  <a16:creationId xmlns:a16="http://schemas.microsoft.com/office/drawing/2014/main" xmlns="" id="{7D9846D9-DEBF-4566-92D8-9CE5F762605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2102" y="3262"/>
              <a:ext cx="3402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5" name="Group 11">
            <a:extLst>
              <a:ext uri="{FF2B5EF4-FFF2-40B4-BE49-F238E27FC236}">
                <a16:creationId xmlns:a16="http://schemas.microsoft.com/office/drawing/2014/main" xmlns="" id="{3DB21AAF-33A9-4846-8B32-6F6DB156EEB5}"/>
              </a:ext>
            </a:extLst>
          </p:cNvPr>
          <p:cNvGrpSpPr>
            <a:grpSpLocks/>
          </p:cNvGrpSpPr>
          <p:nvPr/>
        </p:nvGrpSpPr>
        <p:grpSpPr bwMode="auto">
          <a:xfrm>
            <a:off x="5796136" y="1783804"/>
            <a:ext cx="3283693" cy="4468813"/>
            <a:chOff x="2099" y="795"/>
            <a:chExt cx="3406" cy="2815"/>
          </a:xfrm>
        </p:grpSpPr>
        <p:sp>
          <p:nvSpPr>
            <p:cNvPr id="56" name="Rectangle 12">
              <a:extLst>
                <a:ext uri="{FF2B5EF4-FFF2-40B4-BE49-F238E27FC236}">
                  <a16:creationId xmlns:a16="http://schemas.microsoft.com/office/drawing/2014/main" xmlns="" id="{C6BA8832-BF17-46D3-8AFD-C58A8036B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99" y="795"/>
              <a:ext cx="3402" cy="3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marL="1587" lvl="1" algn="ctr" defTabSz="895350" fontAlgn="auto">
                <a:spcBef>
                  <a:spcPct val="20000"/>
                </a:spcBef>
                <a:spcAft>
                  <a:spcPts val="0"/>
                </a:spcAft>
                <a:buClr>
                  <a:srgbClr val="002960"/>
                </a:buClr>
                <a:buSzPct val="125000"/>
                <a:defRPr/>
              </a:pPr>
              <a:r>
                <a:rPr lang="en-US" altLang="ja-JP" sz="1200" b="1" kern="0" dirty="0">
                  <a:solidFill>
                    <a:sysClr val="windowText" lastClr="000000"/>
                  </a:solidFill>
                  <a:ea typeface="MS PGothic" pitchFamily="34" charset="-128"/>
                </a:rPr>
                <a:t>Students whose bachelor and master degrees are related to business and/or management areas</a:t>
              </a:r>
            </a:p>
          </p:txBody>
        </p:sp>
        <p:sp>
          <p:nvSpPr>
            <p:cNvPr id="57" name="Rectangle 13">
              <a:extLst>
                <a:ext uri="{FF2B5EF4-FFF2-40B4-BE49-F238E27FC236}">
                  <a16:creationId xmlns:a16="http://schemas.microsoft.com/office/drawing/2014/main" xmlns="" id="{33981A84-BB90-46F9-93E7-BC1E45418D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99" y="1470"/>
              <a:ext cx="3402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marL="1587" marR="0" lvl="1" algn="ctr" defTabSz="89535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>
                  <a:srgbClr val="002960"/>
                </a:buClr>
                <a:buSzPct val="125000"/>
                <a:tabLst/>
                <a:defRPr/>
              </a:pPr>
              <a:r>
                <a:rPr lang="en-US" altLang="ja-JP" sz="1200" b="1" kern="0" noProof="0" dirty="0">
                  <a:solidFill>
                    <a:sysClr val="windowText" lastClr="000000"/>
                  </a:solidFill>
                  <a:ea typeface="MS PGothic" pitchFamily="34" charset="-128"/>
                </a:rPr>
                <a:t>Doctoral (level 8)</a:t>
              </a:r>
              <a:endParaRPr kumimoji="0" lang="en-US" altLang="ja-JP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MS PGothic" pitchFamily="34" charset="-128"/>
              </a:endParaRPr>
            </a:p>
          </p:txBody>
        </p:sp>
        <p:sp>
          <p:nvSpPr>
            <p:cNvPr id="58" name="Rectangle 14">
              <a:extLst>
                <a:ext uri="{FF2B5EF4-FFF2-40B4-BE49-F238E27FC236}">
                  <a16:creationId xmlns:a16="http://schemas.microsoft.com/office/drawing/2014/main" xmlns="" id="{318D82A4-3D8F-4366-8CBC-702B481846B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102" y="2091"/>
              <a:ext cx="3402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marL="1587" marR="0" lvl="1" algn="ctr" defTabSz="89535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>
                  <a:srgbClr val="002960"/>
                </a:buClr>
                <a:buSzPct val="125000"/>
                <a:tabLst/>
                <a:defRPr/>
              </a:pPr>
              <a:r>
                <a:rPr lang="en-MY" altLang="ja-JP" sz="1200" b="1" kern="0" dirty="0">
                  <a:solidFill>
                    <a:sysClr val="windowText" lastClr="000000"/>
                  </a:solidFill>
                  <a:ea typeface="MS PGothic" pitchFamily="34" charset="-128"/>
                </a:rPr>
                <a:t>A Master's degree with a minimum CGPA 3.00 or equivalent</a:t>
              </a:r>
              <a:endParaRPr kumimoji="0" lang="en-US" altLang="ja-JP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MS PGothic" pitchFamily="34" charset="-128"/>
              </a:endParaRPr>
            </a:p>
          </p:txBody>
        </p:sp>
        <p:sp>
          <p:nvSpPr>
            <p:cNvPr id="59" name="Rectangle 15">
              <a:extLst>
                <a:ext uri="{FF2B5EF4-FFF2-40B4-BE49-F238E27FC236}">
                  <a16:creationId xmlns:a16="http://schemas.microsoft.com/office/drawing/2014/main" xmlns="" id="{655D0195-41D5-438E-9F0A-E3BC16A5C2A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99" y="2724"/>
              <a:ext cx="3402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marL="1587" marR="0" lvl="1" algn="ctr" defTabSz="89535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>
                  <a:srgbClr val="002960"/>
                </a:buClr>
                <a:buSzPct val="125000"/>
                <a:tabLst/>
                <a:defRPr/>
              </a:pPr>
              <a:r>
                <a:rPr kumimoji="0" lang="en-US" altLang="ja-JP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MS PGothic" pitchFamily="34" charset="-128"/>
                </a:rPr>
                <a:t>4 Courses and thesis viva</a:t>
              </a:r>
            </a:p>
          </p:txBody>
        </p:sp>
        <p:sp>
          <p:nvSpPr>
            <p:cNvPr id="60" name="Rectangle 16">
              <a:extLst>
                <a:ext uri="{FF2B5EF4-FFF2-40B4-BE49-F238E27FC236}">
                  <a16:creationId xmlns:a16="http://schemas.microsoft.com/office/drawing/2014/main" xmlns="" id="{2E5D228D-52AF-4855-8A52-C790A66D099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103" y="3377"/>
              <a:ext cx="3402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marL="1587" marR="0" lvl="1" algn="ctr" defTabSz="89535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>
                  <a:srgbClr val="002960"/>
                </a:buClr>
                <a:buSzPct val="125000"/>
                <a:tabLst/>
                <a:defRPr/>
              </a:pPr>
              <a:r>
                <a:rPr lang="en-MY" altLang="ja-JP" sz="1200" b="1" kern="0" dirty="0">
                  <a:solidFill>
                    <a:sysClr val="windowText" lastClr="000000"/>
                  </a:solidFill>
                  <a:ea typeface="MS PGothic" pitchFamily="34" charset="-128"/>
                </a:rPr>
                <a:t>Minimum 3 Years (Full time mode) or 4 Years (Part time mode)</a:t>
              </a:r>
              <a:endParaRPr kumimoji="0" lang="en-US" altLang="ja-JP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MS PGothic" pitchFamily="34" charset="-128"/>
              </a:endParaRPr>
            </a:p>
          </p:txBody>
        </p:sp>
        <p:sp>
          <p:nvSpPr>
            <p:cNvPr id="61" name="Line 17">
              <a:extLst>
                <a:ext uri="{FF2B5EF4-FFF2-40B4-BE49-F238E27FC236}">
                  <a16:creationId xmlns:a16="http://schemas.microsoft.com/office/drawing/2014/main" xmlns="" id="{B13876AA-D107-4918-897B-B0F1EB91482E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2102" y="1263"/>
              <a:ext cx="3402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Line 18">
              <a:extLst>
                <a:ext uri="{FF2B5EF4-FFF2-40B4-BE49-F238E27FC236}">
                  <a16:creationId xmlns:a16="http://schemas.microsoft.com/office/drawing/2014/main" xmlns="" id="{716B0744-6BAE-4176-A790-9DFB8C6151F4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2102" y="1933"/>
              <a:ext cx="3402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Line 19">
              <a:extLst>
                <a:ext uri="{FF2B5EF4-FFF2-40B4-BE49-F238E27FC236}">
                  <a16:creationId xmlns:a16="http://schemas.microsoft.com/office/drawing/2014/main" xmlns="" id="{EEBAEF8A-679F-43E8-BF76-AA8DB680E8AB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2102" y="2597"/>
              <a:ext cx="3402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Line 20">
              <a:extLst>
                <a:ext uri="{FF2B5EF4-FFF2-40B4-BE49-F238E27FC236}">
                  <a16:creationId xmlns:a16="http://schemas.microsoft.com/office/drawing/2014/main" xmlns="" id="{D27ACFCD-14D5-4666-832A-58D1D8049D64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2102" y="3262"/>
              <a:ext cx="3402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MY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xmlns="" id="{1FB45961-195D-4A5E-BE64-CC6A8E791507}"/>
              </a:ext>
            </a:extLst>
          </p:cNvPr>
          <p:cNvSpPr/>
          <p:nvPr/>
        </p:nvSpPr>
        <p:spPr>
          <a:xfrm>
            <a:off x="-22384" y="117898"/>
            <a:ext cx="420685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Choosing Between a DBA and PhD</a:t>
            </a:r>
          </a:p>
        </p:txBody>
      </p:sp>
    </p:spTree>
    <p:extLst>
      <p:ext uri="{BB962C8B-B14F-4D97-AF65-F5344CB8AC3E}">
        <p14:creationId xmlns:p14="http://schemas.microsoft.com/office/powerpoint/2010/main" xmlns="" val="3637389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56592" y="36064"/>
            <a:ext cx="8856985" cy="728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2311849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nEqF9e0o0.l4.YfDMsrIw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nEqF9e0o0.l4.YfDMsrIw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nEqF9e0o0.l4.YfDMsrI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nEqF9e0o0.l4.YfDMsrI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nEqF9e0o0.l4.YfDMsrI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nEqF9e0o0.l4.YfDMsrI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nEqF9e0o0.l4.YfDMsrI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nEqF9e0o0.l4.YfDMsrI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nEqF9e0o0.l4.YfDMsrIw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7431</TotalTime>
  <Words>134</Words>
  <Application>Microsoft Office PowerPoint</Application>
  <PresentationFormat>On-screen Show (4:3)</PresentationFormat>
  <Paragraphs>32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IPTTN</dc:creator>
  <cp:lastModifiedBy>Amin</cp:lastModifiedBy>
  <cp:revision>509</cp:revision>
  <cp:lastPrinted>2016-06-28T10:17:52Z</cp:lastPrinted>
  <dcterms:created xsi:type="dcterms:W3CDTF">2011-02-09T02:42:56Z</dcterms:created>
  <dcterms:modified xsi:type="dcterms:W3CDTF">2017-09-29T10:11:10Z</dcterms:modified>
</cp:coreProperties>
</file>